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86002" autoAdjust="0"/>
  </p:normalViewPr>
  <p:slideViewPr>
    <p:cSldViewPr snapToGrid="0">
      <p:cViewPr>
        <p:scale>
          <a:sx n="93" d="100"/>
          <a:sy n="93" d="100"/>
        </p:scale>
        <p:origin x="80" y="28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Winery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FDECE-A3C6-BA5A-4BA4-FAB113A7A8A2}"/>
              </a:ext>
            </a:extLst>
          </p:cNvPr>
          <p:cNvSpPr txBox="1"/>
          <p:nvPr/>
        </p:nvSpPr>
        <p:spPr>
          <a:xfrm>
            <a:off x="9086849" y="5302919"/>
            <a:ext cx="3576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Destiny Bazan</a:t>
            </a:r>
          </a:p>
          <a:p>
            <a:r>
              <a:rPr lang="en-US" sz="2400" dirty="0">
                <a:solidFill>
                  <a:schemeClr val="bg1"/>
                </a:solidFill>
              </a:rPr>
              <a:t>Tyler Moon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Cassiany</a:t>
            </a:r>
            <a:r>
              <a:rPr lang="en-US" sz="2400" dirty="0">
                <a:solidFill>
                  <a:schemeClr val="bg1"/>
                </a:solidFill>
              </a:rPr>
              <a:t> Noel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Assumptions Made about the case study​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0187" y="2547825"/>
            <a:ext cx="5968809" cy="5406767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Integrity and Relations: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 foreign keys will correctly relate to their respective primary keys.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Completeness: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All necessary tables, fields, and relationships required for the business functions are included and mapped correctly, such as employee roles, wine types, and distributor details.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Version and Updates: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Assumes the database will be updated regularly with new data entries and modifications, requiring query flexibility.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2124753"/>
            <a:ext cx="6477952" cy="3635831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case study has outlined the foundational elements required for managing a winery database effectively. A relational database management system enables optimal data organization, real-time reporting, and improved operational efficiency. This solution will significantly benefit the winery's management by maintaining a comprehensive overview of its various processes and entities.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CSD_310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 err="1"/>
              <a:t>OVerview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91025" y="3308351"/>
            <a:ext cx="7800975" cy="3413124"/>
          </a:xfrm>
        </p:spPr>
        <p:txBody>
          <a:bodyPr>
            <a:normAutofit fontScale="70000" lnSpcReduction="20000"/>
          </a:bodyPr>
          <a:lstStyle/>
          <a:p>
            <a:r>
              <a:rPr lang="en-US" sz="3600" b="1" kern="100" dirty="0">
                <a:effectLst/>
                <a:latin typeface="BrowalliaUPC" panose="020B0502040204020203" pitchFamily="34" charset="-34"/>
                <a:ea typeface="Aptos" panose="020B0004020202020204" pitchFamily="34" charset="0"/>
                <a:cs typeface="BrowalliaUPC" panose="020B0502040204020203" pitchFamily="34" charset="-34"/>
              </a:rPr>
              <a:t>We are a team of database developers tasked with designing a database solution for winery management, supplier relationships, wine production tracking, sales reporting, and employee management to optimize operations.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233" y="-490266"/>
            <a:ext cx="6594768" cy="4260239"/>
          </a:xfrm>
        </p:spPr>
        <p:txBody>
          <a:bodyPr>
            <a:normAutofit/>
          </a:bodyPr>
          <a:lstStyle/>
          <a:p>
            <a:r>
              <a:rPr lang="en-US" dirty="0"/>
              <a:t>Brief Description of the Case Study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114F3D-A132-1535-F9F3-779428ED2FFE}"/>
              </a:ext>
            </a:extLst>
          </p:cNvPr>
          <p:cNvSpPr txBox="1"/>
          <p:nvPr/>
        </p:nvSpPr>
        <p:spPr>
          <a:xfrm>
            <a:off x="4714875" y="2800350"/>
            <a:ext cx="6843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case study revolves around developing a database system for a winery, which requires efficient tracking and management of various entities such as:</a:t>
            </a:r>
          </a:p>
          <a:p>
            <a:r>
              <a:rPr lang="en-US" b="1" dirty="0">
                <a:solidFill>
                  <a:schemeClr val="bg1"/>
                </a:solidFill>
              </a:rPr>
              <a:t>•	Suppliers</a:t>
            </a:r>
          </a:p>
          <a:p>
            <a:r>
              <a:rPr lang="en-US" b="1" dirty="0">
                <a:solidFill>
                  <a:schemeClr val="bg1"/>
                </a:solidFill>
              </a:rPr>
              <a:t>•	Wine production and inventory</a:t>
            </a:r>
          </a:p>
          <a:p>
            <a:r>
              <a:rPr lang="en-US" b="1" dirty="0">
                <a:solidFill>
                  <a:schemeClr val="bg1"/>
                </a:solidFill>
              </a:rPr>
              <a:t>•	Distribution and sales reports</a:t>
            </a:r>
          </a:p>
          <a:p>
            <a:r>
              <a:rPr lang="en-US" b="1" dirty="0">
                <a:solidFill>
                  <a:schemeClr val="bg1"/>
                </a:solidFill>
              </a:rPr>
              <a:t>•	Employee hours and departmental management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goal is to create a relational database that maintains data integrity while providing reports to aid operational decision-making.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9382" y="-717374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Finalized Entity-Relationship Diagram (ERD)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Link here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ERD </a:t>
            </a:r>
            <a:br>
              <a:rPr lang="en-US" dirty="0"/>
            </a:br>
            <a:r>
              <a:rPr lang="en-US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5692588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Entities include Supplier, Wine, Employee, Distributor, and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SalesReport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each with defined relationships that help maintain data integrity across the database.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diagram illustrates how different tables interact, ensuring seamless retrieval and manipulation of information pertinent to winery management.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F263FDD6-DC27-5852-E173-0FFCB943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5" y="0"/>
            <a:ext cx="5591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Reports to generate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438" y="3373685"/>
            <a:ext cx="5638119" cy="23698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Supplier Performance Report</a:t>
            </a:r>
          </a:p>
          <a:p>
            <a:pPr marL="457200" indent="-457200">
              <a:buAutoNum type="arabicPeriod"/>
            </a:pPr>
            <a:r>
              <a:rPr lang="en-US" dirty="0"/>
              <a:t>Wine Sales by Type and Distributor</a:t>
            </a:r>
          </a:p>
          <a:p>
            <a:pPr marL="457200" indent="-457200">
              <a:buAutoNum type="arabicPeriod"/>
            </a:pPr>
            <a:r>
              <a:rPr lang="en-US" dirty="0"/>
              <a:t>Employee Hour Reports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94" y="762000"/>
            <a:ext cx="9389288" cy="1362456"/>
          </a:xfrm>
        </p:spPr>
        <p:txBody>
          <a:bodyPr/>
          <a:lstStyle/>
          <a:p>
            <a:r>
              <a:rPr lang="en-US" dirty="0"/>
              <a:t>Supplier Performance Report: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03632" y="2590799"/>
            <a:ext cx="5443105" cy="55387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Supplier: Supplier A, Order Date: 2024-09-01, Expected Delivery: 2024-09-10, Actual Delivery: 2024-09-09, Delivery Difference: -1 days      </a:t>
            </a:r>
          </a:p>
          <a:p>
            <a:r>
              <a:rPr lang="en-US" sz="2000" dirty="0"/>
              <a:t>Supplier: Supplier B, Order Date: 2024-09-05, Expected Delivery: 2024-09-12, Actual Delivery: 2024-09-12, Delivery Difference: 0 days       </a:t>
            </a:r>
          </a:p>
          <a:p>
            <a:r>
              <a:rPr lang="en-US" sz="2000" dirty="0"/>
              <a:t>Supplier: Supplier C, Order Date: 2024-09-07, Expected Delivery: 2024-09-14, Actual Delivery: 2024-09-13, Delivery Difference: -1 days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7" y="2590799"/>
            <a:ext cx="4958917" cy="4130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Supplier: Supplier C, Order Date: 2024-09-07, Expected Delivery: 2024-09-14, Actual Delivery: 2024-09-13, Delivery Difference: -1 days  </a:t>
            </a:r>
          </a:p>
          <a:p>
            <a:r>
              <a:rPr lang="en-US" sz="1800" dirty="0"/>
              <a:t>Supplier: Supplier A, Order Date: 2024-09-04, Expected Delivery: 2024-09-16, Actual Delivery: 2024-09-15, Delivery Difference: -1 days      </a:t>
            </a:r>
          </a:p>
          <a:p>
            <a:r>
              <a:rPr lang="en-US" sz="1800" dirty="0"/>
              <a:t>Supplier: Supplier C, Order Date: 2024-09-06, Expected Delivery: 2024-09-20, Actual Delivery: 2024-09-19, Delivery Difference: -1 days </a:t>
            </a:r>
          </a:p>
          <a:p>
            <a:r>
              <a:rPr lang="en-US" sz="1800" dirty="0"/>
              <a:t>   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Wine Sales by Type </a:t>
            </a:r>
            <a:r>
              <a:rPr lang="en-US" dirty="0" err="1"/>
              <a:t>ane</a:t>
            </a:r>
            <a:r>
              <a:rPr lang="en-US" dirty="0"/>
              <a:t> Distributor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957513" y="2234069"/>
            <a:ext cx="3554594" cy="2039341"/>
          </a:xfrm>
        </p:spPr>
        <p:txBody>
          <a:bodyPr>
            <a:noAutofit/>
          </a:bodyPr>
          <a:lstStyle/>
          <a:p>
            <a:r>
              <a:rPr lang="en-US" sz="1100" dirty="0"/>
              <a:t>Wine: Merlot Reserve, Type: Red, Distributor: Distributor One, Total Sales: 1050</a:t>
            </a:r>
          </a:p>
          <a:p>
            <a:r>
              <a:rPr lang="en-US" sz="1100" dirty="0"/>
              <a:t>Wine: Merlot Reserve, Type: Red, Distributor: Distributor Five, Total Sales: 1050</a:t>
            </a:r>
          </a:p>
          <a:p>
            <a:r>
              <a:rPr lang="en-US" sz="1100" dirty="0"/>
              <a:t>Wine: Cabernet Estate, Type: Red, Distributor: Distributor Two, Total Sales: 850</a:t>
            </a:r>
          </a:p>
          <a:p>
            <a:r>
              <a:rPr lang="en-US" sz="1100" dirty="0"/>
              <a:t>Wine: Cabernet Estate, Type: Red, Distributor: Distributor Six, Total Sales: 850</a:t>
            </a:r>
          </a:p>
          <a:p>
            <a:r>
              <a:rPr lang="en-US" sz="1100" dirty="0"/>
              <a:t>Wine: Chablis Premium, Type: White, Distributor: Distributor Three, Total Sales: 350</a:t>
            </a:r>
          </a:p>
          <a:p>
            <a:r>
              <a:rPr lang="en-US" sz="1100" dirty="0"/>
              <a:t>Wine: Chardonnay Classic, Type: White, Distributor: Distributor Four, Total Sales: 250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Type: Red, Wine: Merlot Reserve, Total Sales: 1050</a:t>
            </a:r>
          </a:p>
          <a:p>
            <a:r>
              <a:rPr lang="en-US" dirty="0"/>
              <a:t>Type: White, Wine: Chablis Premium, Total Sales: 350</a:t>
            </a:r>
          </a:p>
          <a:p>
            <a:endParaRPr lang="en-US" dirty="0"/>
          </a:p>
          <a:p>
            <a:r>
              <a:rPr lang="en-US" dirty="0"/>
              <a:t>Worst Selling Wines by Type:</a:t>
            </a:r>
          </a:p>
          <a:p>
            <a:r>
              <a:rPr lang="en-US" dirty="0"/>
              <a:t>Type: Red, Wine: Cabernet Estate, Total Sales: 850</a:t>
            </a:r>
          </a:p>
          <a:p>
            <a:r>
              <a:rPr lang="en-US" dirty="0"/>
              <a:t>Type: White, Wine: Chardonnay Classic, Total Sales: 250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Employee hours report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Employee: Janet Collins, Total Hours Worked: 40 hours</a:t>
            </a:r>
          </a:p>
          <a:p>
            <a:r>
              <a:rPr lang="en-US" dirty="0"/>
              <a:t>Employee: Roz Murphy, Total Hours Worked: 37 hours</a:t>
            </a:r>
          </a:p>
          <a:p>
            <a:r>
              <a:rPr lang="en-US" dirty="0"/>
              <a:t>Employee: Bob Ulrich, Total Hours Worked: 50 hours</a:t>
            </a:r>
          </a:p>
          <a:p>
            <a:r>
              <a:rPr lang="en-US" dirty="0"/>
              <a:t>Employee: Henry Doyle, Total Hours Worked: 40 hours</a:t>
            </a:r>
          </a:p>
          <a:p>
            <a:r>
              <a:rPr lang="en-US" dirty="0"/>
              <a:t>Employee: Maria Costanza, Total Hours Worked: 40 hours</a:t>
            </a:r>
          </a:p>
          <a:p>
            <a:r>
              <a:rPr lang="en-US" dirty="0"/>
              <a:t>Employee: John Smith, Total Hours Worked: 40 hours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{6307545D-3C6A-46FF-B32C-FC488FBA6E23}tf33968143_win32</Template>
  <TotalTime>20</TotalTime>
  <Words>749</Words>
  <Application>Microsoft Office PowerPoint</Application>
  <PresentationFormat>Widescreen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Arial</vt:lpstr>
      <vt:lpstr>Avenir Next LT Pro</vt:lpstr>
      <vt:lpstr>BrowalliaUPC</vt:lpstr>
      <vt:lpstr>Calibri</vt:lpstr>
      <vt:lpstr>Courier New</vt:lpstr>
      <vt:lpstr>Symbol</vt:lpstr>
      <vt:lpstr>Custom</vt:lpstr>
      <vt:lpstr>Winery management</vt:lpstr>
      <vt:lpstr>OVerview</vt:lpstr>
      <vt:lpstr>Brief Description of the Case Study</vt:lpstr>
      <vt:lpstr>Finalized Entity-Relationship Diagram (ERD)</vt:lpstr>
      <vt:lpstr>ERD  Highlights</vt:lpstr>
      <vt:lpstr>Reports to generate</vt:lpstr>
      <vt:lpstr>Supplier Performance Report:</vt:lpstr>
      <vt:lpstr>Wine Sales by Type ane Distributor</vt:lpstr>
      <vt:lpstr>Employee hours report</vt:lpstr>
      <vt:lpstr>Assumptions Made about the case study​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Destiny Bazan</dc:creator>
  <cp:lastModifiedBy>Destiny Bazan</cp:lastModifiedBy>
  <cp:revision>1</cp:revision>
  <dcterms:created xsi:type="dcterms:W3CDTF">2025-03-02T23:53:05Z</dcterms:created>
  <dcterms:modified xsi:type="dcterms:W3CDTF">2025-03-03T00:13:33Z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